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74" r:id="rId4"/>
    <p:sldId id="275" r:id="rId5"/>
    <p:sldId id="270" r:id="rId6"/>
    <p:sldId id="277" r:id="rId7"/>
    <p:sldId id="278" r:id="rId8"/>
    <p:sldId id="279" r:id="rId9"/>
    <p:sldId id="283" r:id="rId10"/>
    <p:sldId id="258" r:id="rId11"/>
    <p:sldId id="260" r:id="rId12"/>
    <p:sldId id="261" r:id="rId13"/>
    <p:sldId id="262" r:id="rId14"/>
    <p:sldId id="263" r:id="rId15"/>
    <p:sldId id="265" r:id="rId16"/>
    <p:sldId id="264" r:id="rId17"/>
    <p:sldId id="286" r:id="rId18"/>
    <p:sldId id="285" r:id="rId19"/>
    <p:sldId id="268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6D6"/>
    <a:srgbClr val="B2C6C6"/>
    <a:srgbClr val="5978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1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B2F6E-BCDA-4AEC-8811-DC716CBDBAE5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6347D-7103-4400-8E28-76C5BF054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38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6347D-7103-4400-8E28-76C5BF054B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6347D-7103-4400-8E28-76C5BF054B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72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6347D-7103-4400-8E28-76C5BF054B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0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6347D-7103-4400-8E28-76C5BF054B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53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670E-1EDF-501E-666E-98941BDB4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1B178-7067-DF5C-98B4-68919C362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FE428-E8B2-8A14-847A-AC7F95EB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BC284-CB58-7256-C5C0-FE3BED6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6C805-BE57-A997-810B-4C53C2A5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F131-1F52-C9FD-BCBE-4ACBB389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E678-5FAC-242A-98EA-F723C25A6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4EDFA-CE4A-9433-56B3-80D0008E9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6916A-6A8A-E4C2-C645-734785A2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9EE60-FBC4-5DA1-C67E-27D0BDD6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4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2270C-9869-7124-DAB4-7491699D0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1E4A9-91A8-EBA7-9DFA-63F6ED012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13BA7-88DE-83EE-2214-41A13C904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3A4FB-B8B0-15DC-7CD2-53EEAF72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3668F-49A3-74CA-BBC5-C6FA19CD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C21D-1ECD-60AE-6612-9B48A8A9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729D5-699F-70EA-28A5-FCDA3B841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AE84-732C-75A8-9FE4-9AAE938C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84599-482D-BD4F-D191-3290FC56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E4D79-EA57-C70E-1D6B-79047860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4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2720-9F60-F62E-8984-7A08D476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7C79-D977-1BCA-D842-5BF55E5A5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D26A5-1096-F249-C38F-C2866970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1DCB-9928-B24B-FFA6-8B01C155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D180-767D-F99A-B7DF-88A6FBB7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8F7F-F759-AF15-8EBA-CDACE45B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BD06-7380-3BCD-71F4-F02EDCD94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D0EC8-0A52-7D35-B241-E69E8DC0A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CD750-CAB0-400A-00D2-2949B6E8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3927A-871F-5F66-0390-A272D260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85C11-CB8E-80B2-204F-A096CDA6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7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74E9-9784-1BCA-C4AB-44AF22449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47CFF-4EB3-C552-CBFD-549A7913D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A32E0-0CFB-7DE3-7CD6-E9C2B26B3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07AC2-703B-DF4F-A0B4-76A610980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804AB-7A21-D417-B4F1-22C1D826D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20188-254C-162B-7A6F-7C8C6377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D457D-56F6-884D-D7F1-0E140BD3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148A5-E787-ACF2-CDF2-3DBC4D3C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3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1CA3-C3D1-2E49-C8F9-AD2A5DEF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0CA69-4DDD-F65B-FF4C-0633B090D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EFDF7-85B0-A6EA-60A5-FE733E72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A755A-14E4-062C-5D86-4CF421B8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5BEE8-CDDC-C568-2BA3-C8AF4DCF8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1D5F7-A013-735A-BD62-8127F2DF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38922-8F0A-C41C-0188-F20CD8EF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1BEE-4A17-4F1E-97AE-62EEBADF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9309-C537-34D5-D256-96698E998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C59DE-4095-9A59-7480-8B682F288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C268F-E56C-8503-94EC-35A670007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05FB7-D567-4E56-E016-4F14605D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CF283-B7B7-178C-CD2B-D763ED96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0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F9A1-F051-8BDE-7246-6DF53D13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55A86-2D3D-1275-BCCE-F07A5186D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4AE6-AF6C-E21D-9F44-5227C2FDA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0AB30-7554-6A75-A11F-CE06001B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D3039-5A62-0441-B282-D963B6CF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1AE89-ECB5-9F9C-6494-1103AD27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38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6D2687-1190-90F5-E514-ECC2B695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C5911-928F-5709-DF68-E4554B359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2BAC-E7E6-833C-B644-6F8C2E10C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90565C-AFA4-4E8F-AA2A-2F285EB9F17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F9F65-FE34-F149-9157-19C5947C3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09ADD-8953-3D52-79FE-009E3D80A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848988-D557-4455-BFAE-91286CC40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9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Earth as a particle with gold and blue">
            <a:extLst>
              <a:ext uri="{FF2B5EF4-FFF2-40B4-BE49-F238E27FC236}">
                <a16:creationId xmlns:a16="http://schemas.microsoft.com/office/drawing/2014/main" id="{5187BB9D-2809-B863-527D-952B353D07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56" r="-1" b="14552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182434-F1DD-7F30-31BD-41334A74E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WorldWide Importers Analysis</a:t>
            </a:r>
          </a:p>
        </p:txBody>
      </p:sp>
      <p:sp>
        <p:nvSpPr>
          <p:cNvPr id="38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4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72" name="Rectangle 107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5D512-54F4-2AAF-A940-8450EB9F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/>
              <a:t>Business Questions and Key Areas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9470FB-CA3C-A0A5-6596-31B798820F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2776" y="2285999"/>
            <a:ext cx="5410398" cy="48403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 focused on: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Overall Performance &amp; Profitability</a:t>
            </a:r>
            <a:endParaRPr lang="en-US" altLang="en-US" sz="1200" b="1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Show KPIs: Total Sales, Quantity, Orders and Profit margin and Other KPIs that show </a:t>
            </a:r>
            <a:r>
              <a:rPr lang="en-US" altLang="en-US" sz="1200" b="1" dirty="0">
                <a:latin typeface="Arial" panose="020B0604020202020204" pitchFamily="34" charset="0"/>
              </a:rPr>
              <a:t>overall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performance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Customer Behavior Sales Analysis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Which customer segment (e.g., supermarket, corporate, computer store, gift store, novelty shop) is generating the highest revenue and profit?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What are the purchasing patterns for top customer categories over the year?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Product Sales Analysis</a:t>
            </a:r>
            <a:r>
              <a:rPr lang="en-US" altLang="en-US" sz="1200" b="1" dirty="0">
                <a:latin typeface="Arial" panose="020B0604020202020204" pitchFamily="34" charset="0"/>
              </a:rPr>
              <a:t>: Top and Bottom 10 by Quantity and Sales for each segment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Regional Sales Analysis: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Which </a:t>
            </a:r>
            <a:r>
              <a:rPr lang="en-US" altLang="en-US" sz="1200" b="1" dirty="0">
                <a:latin typeface="Arial" panose="020B0604020202020204" pitchFamily="34" charset="0"/>
              </a:rPr>
              <a:t>states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are leading in sales, and what is the growth trend across different geographic areas?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Are there underperforming </a:t>
            </a:r>
            <a:r>
              <a:rPr lang="en-US" altLang="en-US" sz="1200" b="1" dirty="0">
                <a:latin typeface="Arial" panose="020B0604020202020204" pitchFamily="34" charset="0"/>
              </a:rPr>
              <a:t>states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with growth potential, and what strategies could be employed to drive engagement in these areas?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white board with black and blue graphics&#10;&#10;Description automatically generated with medium confidence">
            <a:extLst>
              <a:ext uri="{FF2B5EF4-FFF2-40B4-BE49-F238E27FC236}">
                <a16:creationId xmlns:a16="http://schemas.microsoft.com/office/drawing/2014/main" id="{72E3F7EB-2736-7ABE-71B2-56C6EFC02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" r="697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3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52B99B-B4C5-750D-832A-6C1D49F9F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8579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A67B6A6D-6C3D-24D8-1E42-B1ABC14990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66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1DD4A-4A9E-39A6-AF8B-5A92F8DA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Overview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A7571-8442-0730-44A7-1458C4915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616227"/>
            <a:ext cx="3860002" cy="57448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KPIs: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Total Sales</a:t>
            </a:r>
            <a:r>
              <a:rPr lang="en-US" sz="1400" dirty="0">
                <a:solidFill>
                  <a:srgbClr val="FFFFFF"/>
                </a:solidFill>
              </a:rPr>
              <a:t>: $198.04M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Total Quantity Sold</a:t>
            </a:r>
            <a:r>
              <a:rPr lang="en-US" sz="1400" dirty="0">
                <a:solidFill>
                  <a:srgbClr val="FFFFFF"/>
                </a:solidFill>
              </a:rPr>
              <a:t>: 9M units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Total Orders</a:t>
            </a:r>
            <a:r>
              <a:rPr lang="en-US" sz="1400" dirty="0">
                <a:solidFill>
                  <a:srgbClr val="FFFFFF"/>
                </a:solidFill>
              </a:rPr>
              <a:t>: 71K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Total Profit</a:t>
            </a:r>
            <a:r>
              <a:rPr lang="en-US" sz="1400" dirty="0">
                <a:solidFill>
                  <a:srgbClr val="FFFFFF"/>
                </a:solidFill>
              </a:rPr>
              <a:t>: $85.73M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Profit Margin</a:t>
            </a:r>
            <a:r>
              <a:rPr lang="en-US" sz="1400" dirty="0">
                <a:solidFill>
                  <a:srgbClr val="FFFFFF"/>
                </a:solidFill>
              </a:rPr>
              <a:t>: 43.29%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Average Order Value (AOV)</a:t>
            </a:r>
            <a:r>
              <a:rPr lang="en-US" sz="1400" dirty="0">
                <a:solidFill>
                  <a:srgbClr val="FFFFFF"/>
                </a:solidFill>
              </a:rPr>
              <a:t>: $2.81K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</a:rPr>
              <a:t>Average Quantity Per Order: </a:t>
            </a:r>
            <a:r>
              <a:rPr lang="en-US" sz="1400" dirty="0">
                <a:solidFill>
                  <a:srgbClr val="FFFFFF"/>
                </a:solidFill>
              </a:rPr>
              <a:t>127 item 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Insights: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A healthy profit margin (43.29%) indicates efficient cost management or high-value products.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The high average order value suggests the business may cater to bulk purchasers and B2B customers rather than individual consumers as we talk before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With substantial total orders and quantities, this business operates on a large scale, suggesting widespread distribution channels.</a:t>
            </a:r>
          </a:p>
        </p:txBody>
      </p:sp>
    </p:spTree>
    <p:extLst>
      <p:ext uri="{BB962C8B-B14F-4D97-AF65-F5344CB8AC3E}">
        <p14:creationId xmlns:p14="http://schemas.microsoft.com/office/powerpoint/2010/main" val="965633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22F6C4-C203-EE43-8FBE-2CA14C716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04622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DA7039-428F-A6DE-4C8F-1714ED61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US" sz="4000"/>
              <a:t>Customer Sales Behavior Analysis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9116-F192-DE7A-51F0-17286122F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9149"/>
            <a:ext cx="5778086" cy="655982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Overview:</a:t>
            </a:r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Sales by Category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Supermarket: $16.51M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Corporate: $13.15M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Computer Store: $13.29M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Gift Store: $13.43M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Novelty Shop: $141.66M (highest)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Monthly Trends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Orders and sales peak in certain months, with noticeable declines around September and November.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Highest sales are observed in the first and second quarters, particularly in Q2.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Top Customers by Sales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Includes customers like Tailspin Toys and Wingtip Toys, indicating potential key accounts.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Insights:</a:t>
            </a:r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The Novelty Shop segment dominates sales, highlighting a strong market presence in unique or specialty items.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Fluctuating monthly sales indicate potential seasonal demand, suggesting the need for stock adjustments and marketing alignment during peak seasons.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Key accounts drive significant revenue, making them crucial to maintain through personalized service or exclusive offers.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Recommendations:</a:t>
            </a:r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Increase marketing efforts in high-sales months and consider discounts in low-demand periods to smooth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Invest in CRM strategies for top customers to encourage repeat purchases.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Conduct further analysis on the Novelty Shop category to identify why it outperforms others and replicate its success in other segments.</a:t>
            </a:r>
          </a:p>
          <a:p>
            <a:endParaRPr lang="en-US" sz="6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1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F27807-1760-1D1A-338B-A401182A0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9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8FCFE8-80EF-3743-5AF6-6E3534B9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214" y="2113010"/>
            <a:ext cx="4526386" cy="2491292"/>
          </a:xfrm>
        </p:spPr>
        <p:txBody>
          <a:bodyPr anchor="t">
            <a:normAutofit/>
          </a:bodyPr>
          <a:lstStyle/>
          <a:p>
            <a:r>
              <a:rPr lang="en-US" sz="4000" dirty="0"/>
              <a:t>Product Sales Analysis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8A27B-B916-A10B-51D6-53574F018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467140"/>
            <a:ext cx="527685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Overview:</a:t>
            </a:r>
            <a:endParaRPr lang="en-US" sz="15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Top-Selling Products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Air Cushion Machine: $12.8M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Various bubble wrap items are also top sellers, suggesting a focus on packaging supplies.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Bottom-Selling Products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Items like developer joke mugs have lower sales, with a maximum of $84K.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Top Products by Quantity</a:t>
            </a: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Bubble wrap items dominate both in sales and quantity, indicating their high demand.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Insights:</a:t>
            </a:r>
            <a:endParaRPr lang="en-US" sz="15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Bubble wrap and air cushion machines are essential products, likely due to demand in packaging, potentially for e-commerce or logistics industries.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Lower-selling items, like novelty mugs, have limited appeal, suggesting these are niche products or poorly marketed.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alpha val="80000"/>
                  </a:schemeClr>
                </a:solidFill>
              </a:rPr>
              <a:t>Recommendations:</a:t>
            </a:r>
            <a:endParaRPr lang="en-US" sz="15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Continue focusing on high-demand packaging products and explore expanding the line to similar items.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For low-selling novelty items, consider targeted marketing to reach the appropriate customer base or bundle these with other products to increase sales.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Streamline inventory by reducing quantities of slow-moving products and reallocating resources to top sellers.</a:t>
            </a:r>
          </a:p>
          <a:p>
            <a:endParaRPr lang="en-US" sz="8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64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81D0-04A1-D49B-9C96-BBA4374B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A graph of sales and sales">
            <a:extLst>
              <a:ext uri="{FF2B5EF4-FFF2-40B4-BE49-F238E27FC236}">
                <a16:creationId xmlns:a16="http://schemas.microsoft.com/office/drawing/2014/main" id="{1B978260-B1AF-E598-7710-BCE0E9754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0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north america&#10;&#10;Description automatically generated">
            <a:extLst>
              <a:ext uri="{FF2B5EF4-FFF2-40B4-BE49-F238E27FC236}">
                <a16:creationId xmlns:a16="http://schemas.microsoft.com/office/drawing/2014/main" id="{414BA7D4-A07A-6299-AF5D-0BBBCFA51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9427B8-4D04-499B-ADC4-C02F51AE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24758F-AE3C-4CC9-B58A-FF0B1298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263317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6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4A04E5-19A5-2C2B-6D2E-ECE3DE98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34" y="2357135"/>
            <a:ext cx="4148699" cy="2491292"/>
          </a:xfrm>
        </p:spPr>
        <p:txBody>
          <a:bodyPr anchor="t">
            <a:normAutofit/>
          </a:bodyPr>
          <a:lstStyle/>
          <a:p>
            <a:r>
              <a:rPr lang="en-US" sz="4000" dirty="0"/>
              <a:t>Regional Analysis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989FB-5283-62D6-4214-AF3E67938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128410"/>
            <a:ext cx="5276850" cy="45099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400" b="0" i="0" dirty="0"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</a:endParaRPr>
          </a:p>
          <a:p>
            <a:r>
              <a:rPr lang="en-US" sz="2400" b="0" i="0" dirty="0"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There ar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</a:rPr>
              <a:t>e </a:t>
            </a:r>
            <a:r>
              <a:rPr lang="en-US" sz="2400" b="0" i="0" dirty="0"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9 states and 655 cities, which is a wide geographic coverage, indicating a broad analysis of regional performance.</a:t>
            </a:r>
            <a:endParaRPr lang="en-US" sz="22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Hawaii is the bottom state by sales and that can be explained by that Hawaii is a small state with only few cities </a:t>
            </a:r>
          </a:p>
          <a:p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Texas is the top state by Sales with more than 12M Sales </a:t>
            </a:r>
          </a:p>
          <a:p>
            <a:pPr rtl="0"/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Hawaii is the bottom state by sales </a:t>
            </a:r>
          </a:p>
          <a:p>
            <a:pPr rtl="0"/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There is no negative values which is so good for Worldwide importers company </a:t>
            </a:r>
          </a:p>
          <a:p>
            <a:pPr rtl="0"/>
            <a:r>
              <a:rPr lang="en-US" sz="2200" dirty="0">
                <a:solidFill>
                  <a:schemeClr val="tx1">
                    <a:lumMod val="85000"/>
                  </a:schemeClr>
                </a:solidFill>
              </a:rPr>
              <a:t>Sales distribution by state, bubble size represent the Sales </a:t>
            </a:r>
          </a:p>
        </p:txBody>
      </p:sp>
    </p:spTree>
    <p:extLst>
      <p:ext uri="{BB962C8B-B14F-4D97-AF65-F5344CB8AC3E}">
        <p14:creationId xmlns:p14="http://schemas.microsoft.com/office/powerpoint/2010/main" val="3319609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015D1-6099-E275-7F30-366B1BE22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>
                <a:solidFill>
                  <a:schemeClr val="bg1"/>
                </a:solidFill>
              </a:rPr>
              <a:t>STORY BEHIND PROJECT  </a:t>
            </a:r>
          </a:p>
        </p:txBody>
      </p:sp>
      <p:pic>
        <p:nvPicPr>
          <p:cNvPr id="9" name="Content Placeholder 8" descr="A white and black logo&#10;&#10;Description automatically generated">
            <a:extLst>
              <a:ext uri="{FF2B5EF4-FFF2-40B4-BE49-F238E27FC236}">
                <a16:creationId xmlns:a16="http://schemas.microsoft.com/office/drawing/2014/main" id="{52201419-7188-F62F-9C50-8F45A8F72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" r="3738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8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 with text&#10;&#10;Description automatically generated">
            <a:extLst>
              <a:ext uri="{FF2B5EF4-FFF2-40B4-BE49-F238E27FC236}">
                <a16:creationId xmlns:a16="http://schemas.microsoft.com/office/drawing/2014/main" id="{77BCBCDC-BC15-D790-A993-892436D63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2708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C6D824-EF71-5C0D-1BF5-40BF50B9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US" sz="4000" dirty="0"/>
              <a:t>Database </a:t>
            </a:r>
            <a:br>
              <a:rPr lang="en-US" sz="4000" dirty="0"/>
            </a:br>
            <a:r>
              <a:rPr lang="en-US" sz="4000" dirty="0"/>
              <a:t>Description </a:t>
            </a:r>
            <a:endParaRPr lang="ar-SA" sz="4000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6170D-F430-6D2B-0E19-DF6286A4A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2200" b="1" dirty="0">
                <a:solidFill>
                  <a:schemeClr val="tx1">
                    <a:alpha val="80000"/>
                  </a:schemeClr>
                </a:solidFill>
              </a:rPr>
              <a:t>Worldwide Importers Data</a:t>
            </a:r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 is a B2B dataset provided by Microsoft for training, testing, and demonstrating data management, data analysis, and reporting solutions covering areas such as:</a:t>
            </a:r>
          </a:p>
          <a:p>
            <a:pPr rtl="0"/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Sales </a:t>
            </a:r>
          </a:p>
          <a:p>
            <a:pPr rtl="0"/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Regions </a:t>
            </a:r>
          </a:p>
          <a:p>
            <a:pPr rtl="0"/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Customers(Business)</a:t>
            </a:r>
          </a:p>
          <a:p>
            <a:pPr rtl="0"/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Suppliers </a:t>
            </a:r>
          </a:p>
          <a:p>
            <a:pPr rtl="0"/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Payment Methods</a:t>
            </a:r>
          </a:p>
          <a:p>
            <a:pPr rtl="0"/>
            <a:r>
              <a:rPr lang="en-US" sz="2200" dirty="0">
                <a:solidFill>
                  <a:schemeClr val="tx1">
                    <a:alpha val="80000"/>
                  </a:schemeClr>
                </a:solidFill>
              </a:rPr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130286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7BC57-8F40-C7D1-EC4A-87DEAD424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Warehouse Construction</a:t>
            </a:r>
            <a:endParaRPr lang="ar-SA" sz="4000" dirty="0">
              <a:solidFill>
                <a:schemeClr val="bg1"/>
              </a:solidFill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4A3AA56-E207-BD1C-1F91-4D4EA11B3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454300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Not every table included in the analysis , so we had to choose only 8 tables from 20+ table in the database covering Invoices, customers ,regions and products.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Content Placeholder 4" descr=" ">
            <a:extLst>
              <a:ext uri="{FF2B5EF4-FFF2-40B4-BE49-F238E27FC236}">
                <a16:creationId xmlns:a16="http://schemas.microsoft.com/office/drawing/2014/main" id="{5E961B51-4DE5-9770-9701-17E169BC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41375"/>
            <a:ext cx="4961106" cy="35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4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4A5BE1F-7269-4425-650D-497A6AAA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983" y="782595"/>
            <a:ext cx="4058833" cy="362044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59B10-9D94-4C5B-8BF0-95928DCE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4E31B9-72DD-4DE4-B3E3-4395530BE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738192-1FEA-49E1-BFF3-6D1C324A5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3C51644-0F34-453B-92B8-9FF33932E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DB9AB8-2EB4-4B5E-9A1E-84F2E44D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5F439B0-E080-4B01-85AF-D226A85BA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DEC643B-AA3F-4913-B411-1458BCEF2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CBF280-218D-EE6A-99E1-C25DDA98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5257801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 DATA EXTRACTION</a:t>
            </a:r>
          </a:p>
        </p:txBody>
      </p:sp>
    </p:spTree>
    <p:extLst>
      <p:ext uri="{BB962C8B-B14F-4D97-AF65-F5344CB8AC3E}">
        <p14:creationId xmlns:p14="http://schemas.microsoft.com/office/powerpoint/2010/main" val="150749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">
            <a:extLst>
              <a:ext uri="{FF2B5EF4-FFF2-40B4-BE49-F238E27FC236}">
                <a16:creationId xmlns:a16="http://schemas.microsoft.com/office/drawing/2014/main" id="{CAEFE175-D2B0-6ABA-D192-A4AF663A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960" y="155744"/>
            <a:ext cx="5706215" cy="423083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A59B10-9D94-4C5B-8BF0-95928DCE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4E31B9-72DD-4DE4-B3E3-4395530BE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8738192-1FEA-49E1-BFF3-6D1C324A5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3C51644-0F34-453B-92B8-9FF33932E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ADB9AB8-2EB4-4B5E-9A1E-84F2E44D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5F439B0-E080-4B01-85AF-D226A85BA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DEC643B-AA3F-4913-B411-1458BCEF2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EE19F2-CA12-A061-3CD5-460BFA79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592" y="1180533"/>
            <a:ext cx="5257801" cy="230832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Star Schema</a:t>
            </a:r>
          </a:p>
        </p:txBody>
      </p:sp>
    </p:spTree>
    <p:extLst>
      <p:ext uri="{BB962C8B-B14F-4D97-AF65-F5344CB8AC3E}">
        <p14:creationId xmlns:p14="http://schemas.microsoft.com/office/powerpoint/2010/main" val="90412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F10C4-CEEB-DA90-ABE3-6E0F8358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279" y="872197"/>
            <a:ext cx="4846409" cy="1627274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Dataset Overview </a:t>
            </a:r>
            <a:endParaRPr lang="ar-SA" sz="48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48C88-ADA2-30E1-E969-6E93E19AF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56" y="2581065"/>
            <a:ext cx="4284416" cy="3633467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 sz="2000" dirty="0">
                <a:solidFill>
                  <a:schemeClr val="bg1"/>
                </a:solidFill>
              </a:rPr>
              <a:t>After the star schema construction, we have 5 tables: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Customers(Dimension)</a:t>
            </a:r>
          </a:p>
          <a:p>
            <a:r>
              <a:rPr lang="en-US" sz="2000" dirty="0">
                <a:solidFill>
                  <a:schemeClr val="bg1"/>
                </a:solidFill>
              </a:rPr>
              <a:t>Geography(Dimension)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Date(Dimension)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Stock(Dimension)</a:t>
            </a:r>
          </a:p>
          <a:p>
            <a:r>
              <a:rPr lang="en-US" sz="2000" dirty="0">
                <a:solidFill>
                  <a:schemeClr val="bg1"/>
                </a:solidFill>
              </a:rPr>
              <a:t>Orders(fact)</a:t>
            </a:r>
            <a:endParaRPr lang="ar-S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28FD4DCA-E56F-BC17-9FD7-49B25D07C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9464" y="1273201"/>
            <a:ext cx="4305891" cy="43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93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3F3A8-D8E7-4513-1711-4B52918B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Dimensions</a:t>
            </a:r>
            <a:endParaRPr lang="ar-SA" sz="40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AF3E2-6836-FB10-57AA-14030FFFD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10507916" cy="3959619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endParaRPr lang="en-US" sz="2400" dirty="0"/>
          </a:p>
          <a:p>
            <a:r>
              <a:rPr lang="en-US" sz="2400" dirty="0"/>
              <a:t>Customers table consists of two information: Customer name(business) , Customer Type(Business type)</a:t>
            </a:r>
          </a:p>
          <a:p>
            <a:r>
              <a:rPr lang="en-US" sz="2400" dirty="0"/>
              <a:t>Stock: Table consist of the products that worldwide importers supplies to the companies </a:t>
            </a:r>
          </a:p>
          <a:p>
            <a:r>
              <a:rPr lang="en-US" sz="2400" dirty="0"/>
              <a:t>Date Dimension: Table is generated from the order date column in the Orders fact table</a:t>
            </a:r>
          </a:p>
          <a:p>
            <a:r>
              <a:rPr lang="en-US" sz="2400" dirty="0"/>
              <a:t>Geography: Worldwide importers data covers all the US states(49) and 665 city </a:t>
            </a:r>
          </a:p>
          <a:p>
            <a:pPr marL="457200" indent="-457200">
              <a:buFont typeface="+mj-lt"/>
              <a:buAutoNum type="arabicPeriod"/>
            </a:pPr>
            <a:endParaRPr lang="en-US" sz="1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789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7C0A8-8769-934C-3AA7-688419B5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Fact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31FD-E77A-FAEB-1261-E708BC101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 sz="2400" b="1"/>
              <a:t>Orders:  </a:t>
            </a:r>
            <a:r>
              <a:rPr lang="en-US" sz="2400"/>
              <a:t>table is the fact table that connects all the data warehouse with the Sales.</a:t>
            </a:r>
          </a:p>
          <a:p>
            <a:pPr marL="0" indent="0" rtl="0">
              <a:buNone/>
            </a:pPr>
            <a:r>
              <a:rPr lang="en-US" sz="2400"/>
              <a:t>It consists of all keys that connects with the dimension tables and some measures like unit price, units sold, Cost , Sales , profit 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82051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942</Words>
  <Application>Microsoft Office PowerPoint</Application>
  <PresentationFormat>Widescreen</PresentationFormat>
  <Paragraphs>106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Roboto</vt:lpstr>
      <vt:lpstr>Office Theme</vt:lpstr>
      <vt:lpstr>WorldWide Importers Analysis</vt:lpstr>
      <vt:lpstr>STORY BEHIND PROJECT  </vt:lpstr>
      <vt:lpstr>Database  Description </vt:lpstr>
      <vt:lpstr>Data Warehouse Construction</vt:lpstr>
      <vt:lpstr>SQL DATA EXTRACTION</vt:lpstr>
      <vt:lpstr>Star Schema</vt:lpstr>
      <vt:lpstr>Dataset Overview </vt:lpstr>
      <vt:lpstr>Dimensions</vt:lpstr>
      <vt:lpstr>Fact</vt:lpstr>
      <vt:lpstr>Business Questions and Key Areas Analysis</vt:lpstr>
      <vt:lpstr>PowerPoint Presentation</vt:lpstr>
      <vt:lpstr>Overview</vt:lpstr>
      <vt:lpstr>PowerPoint Presentation</vt:lpstr>
      <vt:lpstr>Customer Sales Behavior Analysis</vt:lpstr>
      <vt:lpstr>PowerPoint Presentation</vt:lpstr>
      <vt:lpstr>Product Sales Analysis</vt:lpstr>
      <vt:lpstr>PowerPoint Presentation</vt:lpstr>
      <vt:lpstr>PowerPoint Presentation</vt:lpstr>
      <vt:lpstr>Regional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Mostafa Mohamed</dc:creator>
  <cp:lastModifiedBy>Mostafa Mohamed</cp:lastModifiedBy>
  <cp:revision>4</cp:revision>
  <dcterms:created xsi:type="dcterms:W3CDTF">2024-11-08T11:55:25Z</dcterms:created>
  <dcterms:modified xsi:type="dcterms:W3CDTF">2024-11-11T12:14:08Z</dcterms:modified>
</cp:coreProperties>
</file>